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0" r:id="rId4"/>
  </p:sldMasterIdLst>
  <p:notesMasterIdLst>
    <p:notesMasterId r:id="rId15"/>
  </p:notesMasterIdLst>
  <p:sldIdLst>
    <p:sldId id="256" r:id="rId5"/>
    <p:sldId id="263" r:id="rId6"/>
    <p:sldId id="274" r:id="rId7"/>
    <p:sldId id="269" r:id="rId8"/>
    <p:sldId id="278" r:id="rId9"/>
    <p:sldId id="291" r:id="rId10"/>
    <p:sldId id="266" r:id="rId11"/>
    <p:sldId id="292" r:id="rId12"/>
    <p:sldId id="293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36A700-55AA-AE10-7063-5DE1654CA603}" name="Kirven, Madison" initials="MK" userId="S::madison.kirven@ed.gov::d88175d6-5813-46af-acb3-8346541cd6bc" providerId="AD"/>
  <p188:author id="{0B6EC720-2751-D74C-C63F-C2326BC79A09}" name="Moore, Nick" initials="MN" userId="S::nick.moore@ed.gov::a9b015f8-998f-4ad9-9366-51e1fef4c210" providerId="AD"/>
  <p188:author id="{712DFC4C-237B-B1C1-2031-B422D32E4406}" name="Reich, Ashley" initials="AR" userId="S::ashley.reich@ed.gov::0fcab971-639b-4570-b377-f11771521323" providerId="AD"/>
  <p188:author id="{9C368153-6B13-0516-0BC2-7C045E154769}" name="Christensen, Cody" initials="CC" userId="S::cody.christensen@ed.gov::e4fc13d7-7676-42a1-8849-37dacc7761a0" providerId="AD"/>
  <p188:author id="{15896BC2-CC1D-E4BE-D56C-D1E7606E4BF2}" name="Delisle, Jason" initials="DJ" userId="S::jason.delisle@ed.gov::b5c44c41-21d4-4882-94cc-55cd6eee8f19" providerId="AD"/>
  <p188:author id="{16FFE0CA-8C8E-97BC-8E06-807A33AD2FFD}" name="Berg, Erin" initials="EB" userId="S::Erin.Berg@ed.gov::3f55c1a5-4d53-4b8c-8a9c-5a818066e9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369"/>
    <a:srgbClr val="002F3D"/>
    <a:srgbClr val="1B7F59"/>
    <a:srgbClr val="156547"/>
    <a:srgbClr val="20C269"/>
    <a:srgbClr val="24B07C"/>
    <a:srgbClr val="001E27"/>
    <a:srgbClr val="3939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803B8-CFA8-BE23-87F5-DCFE4AC9508A}" v="23" dt="2025-12-08T15:44:08.718"/>
    <p1510:client id="{D3AFDAF6-142C-47BA-A5E6-6C29299E9AC3}" v="11" dt="2025-12-08T15:28:22.424"/>
    <p1510:client id="{EDC2AC7B-CBA9-4ED6-9671-D08459073671}" v="1" dt="2025-12-08T15:55:37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1" autoAdjust="0"/>
    <p:restoredTop sz="76738" autoAdjust="0"/>
  </p:normalViewPr>
  <p:slideViewPr>
    <p:cSldViewPr snapToGrid="0" snapToObjects="1">
      <p:cViewPr varScale="1">
        <p:scale>
          <a:sx n="46" d="100"/>
          <a:sy n="46" d="100"/>
        </p:scale>
        <p:origin x="6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9F7F-32CF-FA40-8F68-FC4CB9D93F20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9AA2-50EA-C04F-8B0C-5342F3610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3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0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1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0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3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B3340-E0D7-D20D-E79B-E4BA2CB0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6AE54-A960-E9C3-D81B-CB8424D76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DD1CD-D5AE-F566-ECBB-12F6667F9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7B848-2853-C41C-274D-433641DF0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80E3-AE11-1064-E030-C54BFF9E8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0ACCF-9790-1F83-7C1A-55B998E5E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28621-BAF6-F763-9730-A4835388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04977-5473-3FA8-6450-90CF1AC07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9AA2-50EA-C04F-8B0C-5342F36102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2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1AC803-5EF8-654D-A952-486AD4F684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7000">
                <a:srgbClr val="13735F"/>
              </a:gs>
              <a:gs pos="52000">
                <a:srgbClr val="0E6156"/>
              </a:gs>
              <a:gs pos="0">
                <a:srgbClr val="002F3D"/>
              </a:gs>
              <a:gs pos="100000">
                <a:srgbClr val="24B0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978" y="2571050"/>
            <a:ext cx="4984044" cy="1715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3905"/>
            <a:ext cx="9144000" cy="670807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4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001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002F3D"/>
              </a:buClr>
              <a:buFont typeface="Arial" panose="020B0604020202020204" pitchFamily="34" charset="0"/>
              <a:buChar char="•"/>
              <a:defRPr sz="2100">
                <a:solidFill>
                  <a:srgbClr val="393939"/>
                </a:solidFill>
              </a:defRPr>
            </a:lvl1pPr>
            <a:lvl2pPr marL="685800" indent="-228600">
              <a:buClr>
                <a:srgbClr val="002F3D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002F3D"/>
              </a:buClr>
              <a:buFont typeface="Arial" panose="020B0604020202020204" pitchFamily="34" charset="0"/>
              <a:buChar char="•"/>
              <a:defRPr sz="1600" b="0" i="0">
                <a:latin typeface="Rubik Light" pitchFamily="2" charset="-79"/>
                <a:cs typeface="Rubik Light" pitchFamily="2" charset="-79"/>
              </a:defRPr>
            </a:lvl3pPr>
            <a:lvl4pPr marL="1600200" indent="-228600">
              <a:buClr>
                <a:srgbClr val="002F3D"/>
              </a:buClr>
              <a:buFont typeface="Arial" panose="020B0604020202020204" pitchFamily="34" charset="0"/>
              <a:buChar char="•"/>
              <a:defRPr sz="1400" b="0" i="0">
                <a:latin typeface="Rubik Light" pitchFamily="2" charset="-79"/>
                <a:cs typeface="Rubik Light" pitchFamily="2" charset="-79"/>
              </a:defRPr>
            </a:lvl4pPr>
            <a:lvl5pPr marL="2057400" indent="-228600">
              <a:buClr>
                <a:srgbClr val="002F3D"/>
              </a:buClr>
              <a:buFont typeface="Arial" panose="020B0604020202020204" pitchFamily="34" charset="0"/>
              <a:buChar char="•"/>
              <a:defRPr sz="1200" b="0" i="0">
                <a:latin typeface="Rubik Light" pitchFamily="2" charset="-79"/>
                <a:cs typeface="Rubik Light" pitchFamily="2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2C779-0392-7F46-8269-A5ED3F6C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075-30C8-9143-8BD5-073313B6A2FA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612760-A6DC-204D-A7FB-A09F1B582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0F44EC-7911-D24A-87B6-BA43D44DB3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382" y="1046998"/>
            <a:ext cx="1121777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382" y="4021009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97A0E-7890-3C45-A19F-B3D61A57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5C1-503A-6845-8859-83F9B7D25DF4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42C63A7-C29A-2E4B-B8AB-A806B7AFC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908" y="2641478"/>
            <a:ext cx="1088857" cy="10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1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3932"/>
            <a:ext cx="5181600" cy="339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3932"/>
            <a:ext cx="5181600" cy="339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588E7A-A0A4-3E40-AF2F-59EA82DC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1A5-2658-0A46-8591-343DDB67714C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C0000-4315-B04C-BE5E-2A9B7DF9D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8D7BF5-370A-3A4E-A279-74C3B008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244-A190-654D-AD53-36A638C319C2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A6C9-15C2-4347-B1D2-7993445BD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6AB6-E2F2-A148-B6C5-B6325035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1EC50-D24D-3347-B9C6-A423B592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0F0-36EE-F14D-B749-F2D5565E6541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15AD4-0C6E-7344-A0C9-E1564A240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2470"/>
            <a:ext cx="10515600" cy="344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3710" y="6057194"/>
            <a:ext cx="147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07E2B66D-49F4-254F-855B-954D6B1969C8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99BEF-876D-FF4C-89D6-574D1A167AFA}"/>
              </a:ext>
            </a:extLst>
          </p:cNvPr>
          <p:cNvSpPr/>
          <p:nvPr userDrawn="1"/>
        </p:nvSpPr>
        <p:spPr>
          <a:xfrm>
            <a:off x="11667067" y="0"/>
            <a:ext cx="524933" cy="6858000"/>
          </a:xfrm>
          <a:prstGeom prst="rect">
            <a:avLst/>
          </a:prstGeom>
          <a:solidFill>
            <a:srgbClr val="07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76369"/>
              </a:solidFill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5D4C7F6-CA09-D447-9012-3CB43ED8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F6DDA-23D7-7047-A1C9-A23C3C41B216}"/>
              </a:ext>
            </a:extLst>
          </p:cNvPr>
          <p:cNvCxnSpPr>
            <a:cxnSpLocks/>
          </p:cNvCxnSpPr>
          <p:nvPr userDrawn="1"/>
        </p:nvCxnSpPr>
        <p:spPr>
          <a:xfrm>
            <a:off x="951626" y="1974086"/>
            <a:ext cx="458245" cy="0"/>
          </a:xfrm>
          <a:prstGeom prst="line">
            <a:avLst/>
          </a:prstGeom>
          <a:ln w="19050">
            <a:solidFill>
              <a:srgbClr val="20C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3B0E7C2-A8CB-5F48-B41D-2049DD284FD9}"/>
              </a:ext>
            </a:extLst>
          </p:cNvPr>
          <p:cNvSpPr/>
          <p:nvPr userDrawn="1"/>
        </p:nvSpPr>
        <p:spPr>
          <a:xfrm>
            <a:off x="11039057" y="6057194"/>
            <a:ext cx="1152944" cy="365125"/>
          </a:xfrm>
          <a:prstGeom prst="rect">
            <a:avLst/>
          </a:prstGeom>
          <a:solidFill>
            <a:srgbClr val="0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077" y="6057194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453947A8-A283-8742-8174-5C9445EF7F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FB2296-C553-B04F-A81C-210EE7FE3ED6}"/>
              </a:ext>
            </a:extLst>
          </p:cNvPr>
          <p:cNvGrpSpPr/>
          <p:nvPr userDrawn="1"/>
        </p:nvGrpSpPr>
        <p:grpSpPr>
          <a:xfrm>
            <a:off x="838199" y="6044463"/>
            <a:ext cx="2221992" cy="337854"/>
            <a:chOff x="838200" y="6044463"/>
            <a:chExt cx="2220337" cy="337854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71BDDB-7BAC-7D48-998F-F4604A9F5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8200" y="6044463"/>
              <a:ext cx="337854" cy="33785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94F69-6660-B746-B6A3-11036124E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72000" y="6158229"/>
              <a:ext cx="1786537" cy="12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4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6" r:id="rId5"/>
    <p:sldLayoutId id="2147483880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rgbClr val="001E27"/>
          </a:solidFill>
          <a:latin typeface="Rubik Light" pitchFamily="2" charset="-79"/>
          <a:ea typeface="+mj-ea"/>
          <a:cs typeface="Rubik Light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2F3D"/>
        </a:buClr>
        <a:buSzPct val="80000"/>
        <a:buFont typeface="Arial" panose="020B0604020202020204" pitchFamily="34" charset="0"/>
        <a:buChar char="•"/>
        <a:defRPr sz="2100" b="0" i="0" kern="1200">
          <a:solidFill>
            <a:srgbClr val="393939"/>
          </a:solidFill>
          <a:latin typeface="Rubik Light" pitchFamily="2" charset="-79"/>
          <a:ea typeface="+mn-ea"/>
          <a:cs typeface="Rubik Light" pitchFamily="2" charset="-79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2F3D"/>
        </a:buClr>
        <a:buSzPct val="80000"/>
        <a:buFont typeface="Arial" panose="020B0604020202020204" pitchFamily="34" charset="0"/>
        <a:buChar char="•"/>
        <a:defRPr sz="1800" b="0" i="0" kern="1200">
          <a:solidFill>
            <a:srgbClr val="393939"/>
          </a:solidFill>
          <a:latin typeface="Rubik Light" pitchFamily="2" charset="-79"/>
          <a:ea typeface="+mn-ea"/>
          <a:cs typeface="Rubik Light" pitchFamily="2" charset="-79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2F3D"/>
        </a:buClr>
        <a:buSzPct val="80000"/>
        <a:buFont typeface="Arial" panose="020B0604020202020204" pitchFamily="34" charset="0"/>
        <a:buChar char="•"/>
        <a:defRPr sz="1600" b="0" i="0" kern="1200">
          <a:solidFill>
            <a:srgbClr val="393939"/>
          </a:solidFill>
          <a:latin typeface="Rubik Light" pitchFamily="2" charset="-79"/>
          <a:ea typeface="+mn-ea"/>
          <a:cs typeface="Rubik Light" pitchFamily="2" charset="-79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2F3D"/>
        </a:buClr>
        <a:buSzPct val="80000"/>
        <a:buFont typeface="Arial" panose="020B0604020202020204" pitchFamily="34" charset="0"/>
        <a:buChar char="•"/>
        <a:defRPr sz="1400" b="0" i="0" kern="1200">
          <a:solidFill>
            <a:srgbClr val="393939"/>
          </a:solidFill>
          <a:latin typeface="Rubik Light" pitchFamily="2" charset="-79"/>
          <a:ea typeface="+mn-ea"/>
          <a:cs typeface="Rubik Light" pitchFamily="2" charset="-79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2F3D"/>
        </a:buClr>
        <a:buSzPct val="80000"/>
        <a:buFont typeface="Arial" panose="020B0604020202020204" pitchFamily="34" charset="0"/>
        <a:buChar char="•"/>
        <a:defRPr sz="1200" b="0" i="0" kern="1200">
          <a:solidFill>
            <a:srgbClr val="393939"/>
          </a:solidFill>
          <a:latin typeface="Rubik Light" pitchFamily="2" charset="-79"/>
          <a:ea typeface="+mn-ea"/>
          <a:cs typeface="Rubik Light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B7F59"/>
            </a:gs>
            <a:gs pos="74000">
              <a:srgbClr val="156547"/>
            </a:gs>
            <a:gs pos="83000">
              <a:srgbClr val="1B7F59"/>
            </a:gs>
            <a:gs pos="100000">
              <a:srgbClr val="1B7F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35F216A-E3FB-D346-9A88-80F45A12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2519" y="1082399"/>
            <a:ext cx="4386961" cy="4386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977CE-94CE-CC4F-82D6-B71E89D4D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693" y="908746"/>
            <a:ext cx="9466612" cy="2387600"/>
          </a:xfrm>
        </p:spPr>
        <p:txBody>
          <a:bodyPr/>
          <a:lstStyle/>
          <a:p>
            <a:r>
              <a:rPr lang="en-US" dirty="0">
                <a:latin typeface="+mn-lt"/>
                <a:cs typeface="Rubik Light"/>
              </a:rPr>
              <a:t>Workforce Pell: Value-Added Earnings Test</a:t>
            </a:r>
            <a:endParaRPr lang="en-US" dirty="0">
              <a:latin typeface="+mn-lt"/>
              <a:ea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FCACF-5090-7042-ABF2-5A6034A5A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71863"/>
            <a:ext cx="9144000" cy="670807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December 9, 2025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3F218E4-CA0E-014F-A5E5-C533D1B58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207" y="5869180"/>
            <a:ext cx="2267712" cy="3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3E1E-9A2A-0A99-D163-F7EAF8B0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is is a placeholder picture and should be replaced.  ">
            <a:extLst>
              <a:ext uri="{FF2B5EF4-FFF2-40B4-BE49-F238E27FC236}">
                <a16:creationId xmlns:a16="http://schemas.microsoft.com/office/drawing/2014/main" id="{9ACD957E-D951-629A-AC2E-57C29CAB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506576" y="-115328"/>
            <a:ext cx="12698576" cy="9486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BB1BF-112E-217C-6A01-71E15351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0D3FA-6756-9041-456D-CE86D7BF7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0606" y="26580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E62089-0E56-CD5B-6B20-8C650D1C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207" y="5869180"/>
            <a:ext cx="2267712" cy="3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38DD-ACBA-135B-BA66-2DFA54CF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042"/>
            <a:ext cx="10515600" cy="790575"/>
          </a:xfrm>
        </p:spPr>
        <p:txBody>
          <a:bodyPr/>
          <a:lstStyle/>
          <a:p>
            <a:pPr algn="ctr"/>
            <a:r>
              <a:rPr lang="en-US" b="1" dirty="0"/>
              <a:t>The One Big Beautiful Bill Act’s “Value-Added Earnings” Metric for Workforce Pell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5E91-F0A4-BDC0-CA3A-6CF92318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62"/>
            <a:ext cx="10515600" cy="452049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OBBBA includes several eligibility requirements for institutions and programs seeking to participate in Workforce Pell. </a:t>
            </a:r>
          </a:p>
          <a:p>
            <a:endParaRPr lang="en-US" sz="2000" dirty="0"/>
          </a:p>
          <a:p>
            <a:r>
              <a:rPr lang="en-US" sz="2000" dirty="0"/>
              <a:t>Eligibility is determined by states, accreditors, or the Department depending on the requirement.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In addition to job placement, programs must provide a return on investment for students by answering the following question: </a:t>
            </a:r>
            <a:r>
              <a:rPr lang="en-US" sz="2000" b="1" dirty="0"/>
              <a:t>do students’ “value-added earnings” exceed the cost of the program?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49276-79EB-A55D-225A-D5815251D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7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BB3F-913D-3BB4-3DB5-98C15407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b="1" dirty="0"/>
              <a:t>Value-Added Earnings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B82B-5DDA-6704-575A-293CCB47E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B82EB-3653-B190-D6AC-4F435C31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822"/>
            <a:ext cx="10515600" cy="354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each award year, an eligible workforce program’s published tuition and fees may not exceed the value-added earnings of students who:</a:t>
            </a:r>
            <a:endParaRPr lang="en-US" sz="2000" i="1" dirty="0"/>
          </a:p>
          <a:p>
            <a:pPr marL="457200" lvl="1" indent="0">
              <a:buNone/>
            </a:pPr>
            <a:r>
              <a:rPr lang="en-US" sz="2000" i="1" dirty="0"/>
              <a:t>(1) received a Pell Grant for the eligible workforce program; </a:t>
            </a:r>
          </a:p>
          <a:p>
            <a:pPr marL="457200" lvl="1" indent="0">
              <a:buNone/>
            </a:pPr>
            <a:r>
              <a:rPr lang="en-US" sz="2000" i="1" dirty="0"/>
              <a:t>(2) completed the program during the award year three years prior to the one for which the calculation is being performed; and </a:t>
            </a:r>
          </a:p>
          <a:p>
            <a:pPr marL="457200" lvl="1" indent="0">
              <a:buNone/>
            </a:pPr>
            <a:r>
              <a:rPr lang="en-US" sz="2000" i="1" dirty="0"/>
              <a:t>(3) were working during the most recent tax year for which data are available. </a:t>
            </a:r>
          </a:p>
        </p:txBody>
      </p:sp>
    </p:spTree>
    <p:extLst>
      <p:ext uri="{BB962C8B-B14F-4D97-AF65-F5344CB8AC3E}">
        <p14:creationId xmlns:p14="http://schemas.microsoft.com/office/powerpoint/2010/main" val="415451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9B08-1293-47E9-072B-90B01DCC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pPr algn="ctr"/>
            <a:r>
              <a:rPr lang="en-US" b="1" dirty="0"/>
              <a:t>Value-Added Earnings: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CFCEC-BF58-5C91-AD7E-52157266A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E1E193-482C-68C7-B9B3-990797ABA561}"/>
              </a:ext>
            </a:extLst>
          </p:cNvPr>
          <p:cNvSpPr txBox="1">
            <a:spLocks/>
          </p:cNvSpPr>
          <p:nvPr/>
        </p:nvSpPr>
        <p:spPr>
          <a:xfrm>
            <a:off x="838200" y="2112597"/>
            <a:ext cx="10515600" cy="59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The value-added earnings calculation: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D28169-B9BB-1297-1C78-FE2BCEA43B0C}"/>
              </a:ext>
            </a:extLst>
          </p:cNvPr>
          <p:cNvSpPr txBox="1">
            <a:spLocks/>
          </p:cNvSpPr>
          <p:nvPr/>
        </p:nvSpPr>
        <p:spPr>
          <a:xfrm>
            <a:off x="1119492" y="2917442"/>
            <a:ext cx="11207261" cy="5967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[Adjusted median earnings] – [150% of the Federal poverty guideline]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41384CE-75B0-7D90-1B32-962F8E09E2E0}"/>
              </a:ext>
            </a:extLst>
          </p:cNvPr>
          <p:cNvSpPr/>
          <p:nvPr/>
        </p:nvSpPr>
        <p:spPr>
          <a:xfrm rot="16200000">
            <a:off x="6963926" y="1036085"/>
            <a:ext cx="342900" cy="49380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26858E8-3D3B-0108-A31E-D3220CC1F212}"/>
              </a:ext>
            </a:extLst>
          </p:cNvPr>
          <p:cNvSpPr/>
          <p:nvPr/>
        </p:nvSpPr>
        <p:spPr>
          <a:xfrm rot="16200000">
            <a:off x="2525084" y="1791358"/>
            <a:ext cx="342900" cy="34235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7B628-9143-6531-692E-481A3A8787C4}"/>
              </a:ext>
            </a:extLst>
          </p:cNvPr>
          <p:cNvSpPr txBox="1"/>
          <p:nvPr/>
        </p:nvSpPr>
        <p:spPr>
          <a:xfrm>
            <a:off x="881435" y="3661365"/>
            <a:ext cx="4086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Earnings of Workforce Pell Recipients, measured 3-years after exit &amp; adjusted for regional price differences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B496C-5526-589F-D346-F1D7015072F2}"/>
              </a:ext>
            </a:extLst>
          </p:cNvPr>
          <p:cNvSpPr txBox="1"/>
          <p:nvPr/>
        </p:nvSpPr>
        <p:spPr>
          <a:xfrm>
            <a:off x="4967660" y="3735088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Federal poverty line exemption</a:t>
            </a:r>
          </a:p>
        </p:txBody>
      </p:sp>
    </p:spTree>
    <p:extLst>
      <p:ext uri="{BB962C8B-B14F-4D97-AF65-F5344CB8AC3E}">
        <p14:creationId xmlns:p14="http://schemas.microsoft.com/office/powerpoint/2010/main" val="254423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051B-7AC5-2333-2D69-84B2BE1F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423"/>
          </a:xfrm>
        </p:spPr>
        <p:txBody>
          <a:bodyPr/>
          <a:lstStyle/>
          <a:p>
            <a:pPr algn="ctr"/>
            <a:r>
              <a:rPr lang="en-US" b="1" dirty="0"/>
              <a:t>Value-Added Earnings: Example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8ACE-E383-2720-4E76-409517211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2F103D-3236-E90E-103A-1F840A0A3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98054"/>
              </p:ext>
            </p:extLst>
          </p:nvPr>
        </p:nvGraphicFramePr>
        <p:xfrm>
          <a:off x="1492828" y="1632933"/>
          <a:ext cx="9206344" cy="1691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192">
                  <a:extLst>
                    <a:ext uri="{9D8B030D-6E8A-4147-A177-3AD203B41FA5}">
                      <a16:colId xmlns:a16="http://schemas.microsoft.com/office/drawing/2014/main" val="2196435957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654447425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870800746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2960724192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3474602810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2537268637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825159954"/>
                    </a:ext>
                  </a:extLst>
                </a:gridCol>
              </a:tblGrid>
              <a:tr h="9698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College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3-Year Median Earnings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Regional Price Parity Index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Adjusted 3-Year Median Earnings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150% of Federal Poverty Line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Value-Added Earnings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34204"/>
                  </a:ext>
                </a:extLst>
              </a:tr>
              <a:tr h="72127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XYZ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$25,000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86.5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$28,902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$21,780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$7,122</a:t>
                      </a:r>
                    </a:p>
                  </a:txBody>
                  <a:tcPr marL="8426" marR="8426" marT="8426" marB="0" anchor="ctr"/>
                </a:tc>
                <a:extLst>
                  <a:ext uri="{0D108BD9-81ED-4DB2-BD59-A6C34878D82A}">
                    <a16:rowId xmlns:a16="http://schemas.microsoft.com/office/drawing/2014/main" val="78682237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69A9EE-DDEB-076C-EB22-E7AF629F9D13}"/>
              </a:ext>
            </a:extLst>
          </p:cNvPr>
          <p:cNvCxnSpPr>
            <a:cxnSpLocks/>
          </p:cNvCxnSpPr>
          <p:nvPr/>
        </p:nvCxnSpPr>
        <p:spPr>
          <a:xfrm>
            <a:off x="9351819" y="1632932"/>
            <a:ext cx="0" cy="16911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4FAE24-0525-8DF6-D34C-3A24892B677C}"/>
              </a:ext>
            </a:extLst>
          </p:cNvPr>
          <p:cNvSpPr txBox="1"/>
          <p:nvPr/>
        </p:nvSpPr>
        <p:spPr>
          <a:xfrm>
            <a:off x="1052945" y="3883161"/>
            <a:ext cx="9646227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ubik Light"/>
              </a:rPr>
              <a:t>Adjusted Median Earnings = ($25,000/86.5) * 100 = $28,902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Rubik Light"/>
              </a:rPr>
              <a:t>        Value Added Earnings = ($28,902 - $21,780) = $7,122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Rubik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DBD7C-9C53-B283-EEB0-AF5B72600A28}"/>
              </a:ext>
            </a:extLst>
          </p:cNvPr>
          <p:cNvSpPr txBox="1"/>
          <p:nvPr/>
        </p:nvSpPr>
        <p:spPr>
          <a:xfrm>
            <a:off x="838200" y="1713297"/>
            <a:ext cx="567088" cy="58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3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E7E19-3BF0-CD3D-2694-80E303B61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2C0A-254F-CC70-A460-B9B5B97B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423"/>
          </a:xfrm>
        </p:spPr>
        <p:txBody>
          <a:bodyPr/>
          <a:lstStyle/>
          <a:p>
            <a:pPr algn="ctr"/>
            <a:r>
              <a:rPr lang="en-US" b="1" dirty="0"/>
              <a:t>Value-Added Earnings Calculation: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9D4B7-DFAE-042E-8E54-B6908AB93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090D39-4790-734C-453A-26221571B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32580"/>
              </p:ext>
            </p:extLst>
          </p:nvPr>
        </p:nvGraphicFramePr>
        <p:xfrm>
          <a:off x="1492828" y="1632933"/>
          <a:ext cx="9206344" cy="1691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192">
                  <a:extLst>
                    <a:ext uri="{9D8B030D-6E8A-4147-A177-3AD203B41FA5}">
                      <a16:colId xmlns:a16="http://schemas.microsoft.com/office/drawing/2014/main" val="2196435957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654447425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870800746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2960724192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3474602810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2537268637"/>
                    </a:ext>
                  </a:extLst>
                </a:gridCol>
                <a:gridCol w="1315192">
                  <a:extLst>
                    <a:ext uri="{9D8B030D-6E8A-4147-A177-3AD203B41FA5}">
                      <a16:colId xmlns:a16="http://schemas.microsoft.com/office/drawing/2014/main" val="1825159954"/>
                    </a:ext>
                  </a:extLst>
                </a:gridCol>
              </a:tblGrid>
              <a:tr h="9698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College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3-Year Median Earnings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Regional Price Parity Index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Adjusted 3-Year Median Earnings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150% of Federal Poverty Line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Value-Added Earnings</a:t>
                      </a:r>
                    </a:p>
                  </a:txBody>
                  <a:tcPr marL="8426" marR="8426" marT="8426" marB="0" anchor="ctr">
                    <a:solidFill>
                      <a:srgbClr val="076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34204"/>
                  </a:ext>
                </a:extLst>
              </a:tr>
              <a:tr h="72127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ABC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AK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$29,000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101.7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$28,515</a:t>
                      </a: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$27,315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26" marR="8426" marT="84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$1,200</a:t>
                      </a:r>
                    </a:p>
                  </a:txBody>
                  <a:tcPr marL="8426" marR="8426" marT="8426" marB="0" anchor="ctr"/>
                </a:tc>
                <a:extLst>
                  <a:ext uri="{0D108BD9-81ED-4DB2-BD59-A6C34878D82A}">
                    <a16:rowId xmlns:a16="http://schemas.microsoft.com/office/drawing/2014/main" val="78682237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46A8A3-911B-AE81-87B6-B428C3EA64F0}"/>
              </a:ext>
            </a:extLst>
          </p:cNvPr>
          <p:cNvCxnSpPr>
            <a:cxnSpLocks/>
          </p:cNvCxnSpPr>
          <p:nvPr/>
        </p:nvCxnSpPr>
        <p:spPr>
          <a:xfrm>
            <a:off x="9351819" y="1632932"/>
            <a:ext cx="0" cy="16911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D97BC5-F1C1-099B-B99C-255361A43903}"/>
              </a:ext>
            </a:extLst>
          </p:cNvPr>
          <p:cNvSpPr txBox="1"/>
          <p:nvPr/>
        </p:nvSpPr>
        <p:spPr>
          <a:xfrm>
            <a:off x="1056733" y="3883358"/>
            <a:ext cx="9206344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Rubik Light"/>
              </a:rPr>
              <a:t>Adjusted Median Earnings = ($29,000/101.7) * 100 = $28,515</a:t>
            </a:r>
          </a:p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Rubik Light"/>
              </a:rPr>
              <a:t>Value Added Earnings = ($28,515 - $27,315) = $1,200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A795E-21B7-C1EE-D466-D7E5786F5F90}"/>
              </a:ext>
            </a:extLst>
          </p:cNvPr>
          <p:cNvSpPr txBox="1"/>
          <p:nvPr/>
        </p:nvSpPr>
        <p:spPr>
          <a:xfrm>
            <a:off x="838200" y="1713297"/>
            <a:ext cx="567088" cy="58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C49F-4E3B-A1C0-0F1D-674B0E11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Obtaining Median Earnings: Example 1. </a:t>
            </a:r>
            <a:br>
              <a:rPr lang="en-US" b="1" dirty="0"/>
            </a:br>
            <a:r>
              <a:rPr lang="en-US" b="1" dirty="0"/>
              <a:t>2029-30 Award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B449B-C17A-1C70-0586-E3535887B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6E815B-C6F9-65C6-D272-86B234A9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231"/>
            <a:ext cx="10515600" cy="2940339"/>
          </a:xfrm>
        </p:spPr>
        <p:txBody>
          <a:bodyPr/>
          <a:lstStyle/>
          <a:p>
            <a:r>
              <a:rPr lang="en-US" dirty="0"/>
              <a:t>The process begins at least 6 months prior to the beginning of the 2029-30 award year. </a:t>
            </a:r>
          </a:p>
          <a:p>
            <a:r>
              <a:rPr lang="en-US" dirty="0"/>
              <a:t>To obtain a list of median earnings from the Federal agency with earnings data the Department will compile a list of at least 50 individuals that completed the program during the 2026-27 award year. </a:t>
            </a:r>
          </a:p>
          <a:p>
            <a:r>
              <a:rPr lang="en-US" dirty="0"/>
              <a:t>University of XYZ has 70 completers in the 2026-27 award year. Thus, the Department does not need to add completers from the prior award year because there are more than 50. </a:t>
            </a:r>
          </a:p>
        </p:txBody>
      </p:sp>
    </p:spTree>
    <p:extLst>
      <p:ext uri="{BB962C8B-B14F-4D97-AF65-F5344CB8AC3E}">
        <p14:creationId xmlns:p14="http://schemas.microsoft.com/office/powerpoint/2010/main" val="331604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9148-76C7-06F4-B636-E03FA879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8E5C-AC56-34F3-A21B-19BB9109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Obtaining Median Earnings: Example 2. </a:t>
            </a:r>
            <a:br>
              <a:rPr lang="en-US" b="1" dirty="0"/>
            </a:br>
            <a:r>
              <a:rPr lang="en-US" b="1" dirty="0"/>
              <a:t>2032-33 Award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0A4C3-4066-6086-8AC3-707B6B4EF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987E25-6002-82D9-6CE8-027D805E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0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there are fewer than 50 completers in an award year, the Department will add the completers in successive award years until the total number of completers equals 50.</a:t>
            </a:r>
          </a:p>
          <a:p>
            <a:r>
              <a:rPr lang="en-US" dirty="0"/>
              <a:t>If adding completers from four award years does not result in at least 50 completers, the Department will not calculate the value-added earnings for the program.</a:t>
            </a:r>
          </a:p>
        </p:txBody>
      </p:sp>
    </p:spTree>
    <p:extLst>
      <p:ext uri="{BB962C8B-B14F-4D97-AF65-F5344CB8AC3E}">
        <p14:creationId xmlns:p14="http://schemas.microsoft.com/office/powerpoint/2010/main" val="107485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AB7E-2235-D879-4DCF-DA60EA5D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29D1-1912-806E-6EC7-8074B1A1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Obtaining Median Earnings: Example 2. </a:t>
            </a:r>
            <a:br>
              <a:rPr lang="en-US" b="1" dirty="0"/>
            </a:br>
            <a:r>
              <a:rPr lang="en-US" b="1" dirty="0"/>
              <a:t>2032-33 Award Year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B62AB-3014-36D1-D1F8-C906F1127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947A8-A283-8742-8174-5C9445EF7F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0EC0A6-9E34-BEDC-0F40-BCCBABFE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8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University of ABC has 10 completers in the 2029-30 Award Year; ED must add completers from the prior award year. </a:t>
            </a:r>
          </a:p>
          <a:p>
            <a:r>
              <a:rPr lang="en-US" dirty="0"/>
              <a:t>There are 30 completers in the 2028-29 award year. Total completers from the two award years </a:t>
            </a:r>
            <a:r>
              <a:rPr lang="en-US"/>
              <a:t>equals 40 </a:t>
            </a:r>
            <a:r>
              <a:rPr lang="en-US" dirty="0"/>
              <a:t>for University of ABC.  ED must add completers from the prior award year.</a:t>
            </a:r>
          </a:p>
          <a:p>
            <a:r>
              <a:rPr lang="en-US" dirty="0"/>
              <a:t>There are 15 completers from the 2027-28 award year. Total completers from the three award years equals 55. This is a sufficient number of completers for University of ABC, and the process stops.</a:t>
            </a:r>
          </a:p>
        </p:txBody>
      </p:sp>
    </p:spTree>
    <p:extLst>
      <p:ext uri="{BB962C8B-B14F-4D97-AF65-F5344CB8AC3E}">
        <p14:creationId xmlns:p14="http://schemas.microsoft.com/office/powerpoint/2010/main" val="4125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PT OF ED">
      <a:dk1>
        <a:srgbClr val="001E27"/>
      </a:dk1>
      <a:lt1>
        <a:srgbClr val="FFFFFF"/>
      </a:lt1>
      <a:dk2>
        <a:srgbClr val="393939"/>
      </a:dk2>
      <a:lt2>
        <a:srgbClr val="E7E6E6"/>
      </a:lt2>
      <a:accent1>
        <a:srgbClr val="09828B"/>
      </a:accent1>
      <a:accent2>
        <a:srgbClr val="20C26A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9cf8ac-006e-4d62-a98b-9363578b33a4">
      <Value>3758</Value>
      <Value>3850</Value>
    </TaxCatchAll>
    <lcf76f155ced4ddcb4097134ff3c332f xmlns="23dbbafd-75ce-4e3e-ab29-4ca3b7c6db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16F31B91C014594C60B0F1FC11458" ma:contentTypeVersion="14" ma:contentTypeDescription="Create a new document." ma:contentTypeScope="" ma:versionID="8266e0dbc821c5e127fe9a169d3a271b">
  <xsd:schema xmlns:xsd="http://www.w3.org/2001/XMLSchema" xmlns:xs="http://www.w3.org/2001/XMLSchema" xmlns:p="http://schemas.microsoft.com/office/2006/metadata/properties" xmlns:ns2="23dbbafd-75ce-4e3e-ab29-4ca3b7c6db75" xmlns:ns3="349cf8ac-006e-4d62-a98b-9363578b33a4" targetNamespace="http://schemas.microsoft.com/office/2006/metadata/properties" ma:root="true" ma:fieldsID="352335f2a6f27eec683d6dc345e27944" ns2:_="" ns3:_="">
    <xsd:import namespace="23dbbafd-75ce-4e3e-ab29-4ca3b7c6db75"/>
    <xsd:import namespace="349cf8ac-006e-4d62-a98b-9363578b3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bbafd-75ce-4e3e-ab29-4ca3b7c6d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57479ed-16e3-4c54-a34b-e226e0af4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cf8ac-006e-4d62-a98b-9363578b33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c433753-b633-4840-a77d-39a460078d2e}" ma:internalName="TaxCatchAll" ma:showField="CatchAllData" ma:web="349cf8ac-006e-4d62-a98b-9363578b3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3EDFF-CD50-4904-A01B-082D747E180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23dbbafd-75ce-4e3e-ab29-4ca3b7c6db75"/>
    <ds:schemaRef ds:uri="http://schemas.microsoft.com/office/2006/metadata/properties"/>
    <ds:schemaRef ds:uri="http://purl.org/dc/terms/"/>
    <ds:schemaRef ds:uri="http://schemas.openxmlformats.org/package/2006/metadata/core-properties"/>
    <ds:schemaRef ds:uri="349cf8ac-006e-4d62-a98b-9363578b33a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8A13A5-6DB1-4953-B92E-B7669639C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bbafd-75ce-4e3e-ab29-4ca3b7c6db75"/>
    <ds:schemaRef ds:uri="349cf8ac-006e-4d62-a98b-9363578b3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C08DC6-0D22-42CF-A529-D5789AB879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</TotalTime>
  <Words>636</Words>
  <Application>Microsoft Office PowerPoint</Application>
  <PresentationFormat>Widescreen</PresentationFormat>
  <Paragraphs>82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Rubik Light</vt:lpstr>
      <vt:lpstr>Office Theme</vt:lpstr>
      <vt:lpstr>Workforce Pell: Value-Added Earnings Test</vt:lpstr>
      <vt:lpstr>The One Big Beautiful Bill Act’s “Value-Added Earnings” Metric for Workforce Pell</vt:lpstr>
      <vt:lpstr>Value-Added Earnings Test</vt:lpstr>
      <vt:lpstr>Value-Added Earnings: Calculation</vt:lpstr>
      <vt:lpstr>Value-Added Earnings: Example 1</vt:lpstr>
      <vt:lpstr>Value-Added Earnings Calculation: Example 2</vt:lpstr>
      <vt:lpstr>Obtaining Median Earnings: Example 1.  2029-30 Award Year</vt:lpstr>
      <vt:lpstr>Obtaining Median Earnings: Example 2.  2032-33 Award Year</vt:lpstr>
      <vt:lpstr>Obtaining Median Earnings: Example 2.  2032-33 Award Year (Cont.)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Slide Deck for Internal Presentations</dc:title>
  <dc:creator>U.S. Department of Education</dc:creator>
  <cp:keywords>branding, internal branding, templates, interntal templates, supply closet, work reimagined</cp:keywords>
  <cp:lastModifiedBy>Russell, Chance</cp:lastModifiedBy>
  <cp:revision>99</cp:revision>
  <dcterms:created xsi:type="dcterms:W3CDTF">2021-10-06T16:10:34Z</dcterms:created>
  <dcterms:modified xsi:type="dcterms:W3CDTF">2025-12-09T12:53:41Z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2300.00000000000</vt:lpwstr>
  </property>
  <property fmtid="{D5CDD505-2E9C-101B-9397-08002B2CF9AE}" pid="3" name="_dlc_policyId">
    <vt:lpwstr>0x0101001C22A2B9DBEDBB4DB130C1FAF5F2F008|836266907</vt:lpwstr>
  </property>
  <property fmtid="{D5CDD505-2E9C-101B-9397-08002B2CF9AE}" pid="4" name="ContentTypeId">
    <vt:lpwstr>0x010100A1516F31B91C014594C60B0F1FC11458</vt:lpwstr>
  </property>
  <property fmtid="{D5CDD505-2E9C-101B-9397-08002B2CF9AE}" pid="5" name="ItemRetentionFormula">
    <vt:lpwstr>&lt;formula id="Microsoft.Office.RecordsManagement.PolicyFeatures.Expiration.Formula.BuiltIn"&gt;&lt;number&gt;0&lt;/number&gt;&lt;property&gt;ContentReviewDate&lt;/property&gt;&lt;propertyId&gt;e73c04b4-25ca-454b-b674-82c4e4755cf8&lt;/propertyId&gt;&lt;period&gt;days&lt;/period&gt;&lt;/formula&gt;</vt:lpwstr>
  </property>
  <property fmtid="{D5CDD505-2E9C-101B-9397-08002B2CF9AE}" pid="6" name="ContentOffice">
    <vt:lpwstr>3758;#WorkReimaginED|9d5027b8-dbea-497e-987f-1e88ea53dd3d</vt:lpwstr>
  </property>
  <property fmtid="{D5CDD505-2E9C-101B-9397-08002B2CF9AE}" pid="7" name="Enterprise_x0020_Site_x0020_Category_x002F_Topic">
    <vt:lpwstr/>
  </property>
  <property fmtid="{D5CDD505-2E9C-101B-9397-08002B2CF9AE}" pid="8" name="Enterprise Navigation Section">
    <vt:lpwstr>1093;#Supply Closet|bb71001d-b898-46ea-8a84-6069367e49da</vt:lpwstr>
  </property>
  <property fmtid="{D5CDD505-2E9C-101B-9397-08002B2CF9AE}" pid="9" name="connectED Offices">
    <vt:lpwstr/>
  </property>
  <property fmtid="{D5CDD505-2E9C-101B-9397-08002B2CF9AE}" pid="10" name="Enterprise Site Category/Topic">
    <vt:lpwstr/>
  </property>
  <property fmtid="{D5CDD505-2E9C-101B-9397-08002B2CF9AE}" pid="11" name="Navigation_x0020_Category">
    <vt:lpwstr>3848;#Supply Closet|bb71001d-b898-46ea-8a84-6069367e49da</vt:lpwstr>
  </property>
  <property fmtid="{D5CDD505-2E9C-101B-9397-08002B2CF9AE}" pid="12" name="Navigation Category">
    <vt:lpwstr>3850;#Supply Closet|bb71001d-b898-46ea-8a84-6069367e49da</vt:lpwstr>
  </property>
  <property fmtid="{D5CDD505-2E9C-101B-9397-08002B2CF9AE}" pid="13" name="_ExtendedDescription">
    <vt:lpwstr/>
  </property>
</Properties>
</file>